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C752DF-A056-4971-9551-3B8580D6FB81}">
  <a:tblStyle styleId="{B0C752DF-A056-4971-9551-3B8580D6FB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c33dc81f7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c33dc81f7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c33dc81f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c33dc81f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c33dc81f7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c33dc81f7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c33dc81f7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c33dc81f7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c33dc81f7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c33dc81f7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c33dc844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c33dc844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c33dc844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c33dc844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c33dc844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c33dc844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c33dc844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c33dc844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1aa08c7d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1aa08c7d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c33dc81f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c33dc81f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a882b873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a882b873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c33dc844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c33dc844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c33dc844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c33dc844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c33dc844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c33dc844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a882b87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a882b87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c432ba3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c432ba3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c33dc81f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c33dc81f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c33dc81f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c33dc81f7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c33dc81f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c33dc81f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c33dc81f7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c33dc81f7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c33dc81f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c33dc81f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c33dc81f7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c33dc81f7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lpf3WT7OHHDx5-pmeCJ8L7KWHuc5_dP1/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 Series of Unfortunate Events in Complex Networks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chemeClr val="dk1"/>
                </a:solidFill>
              </a:rPr>
              <a:t>Robustness Metrics for Cascading Failures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6543750" y="4084100"/>
            <a:ext cx="2288400" cy="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Inês Ferreira</a:t>
            </a:r>
            <a:br>
              <a:rPr lang="pt-PT"/>
            </a:br>
            <a:r>
              <a:rPr lang="pt-PT"/>
              <a:t>Ricardo Santos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20"/>
              <a:t>Algorithm</a:t>
            </a:r>
            <a:endParaRPr sz="30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20"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00" y="1017725"/>
            <a:ext cx="785678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020"/>
              <a:t>The Giant Component Metric</a:t>
            </a:r>
            <a:endParaRPr sz="3020"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496550"/>
            <a:ext cx="42603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PT" sz="2300"/>
              <a:t>How to evaluate the robustness of a network?</a:t>
            </a:r>
            <a:endParaRPr sz="2300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75" y="2571750"/>
            <a:ext cx="3366826" cy="1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475" y="2870725"/>
            <a:ext cx="4367100" cy="12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4572000" y="1496550"/>
            <a:ext cx="42603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PT" sz="2300"/>
              <a:t>What models to use for testing?</a:t>
            </a:r>
            <a:endParaRPr sz="2300"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20"/>
              <a:t>Power Law Avg. Degree 2 VS 4 (N = 5000)</a:t>
            </a:r>
            <a:endParaRPr sz="30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2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50" y="1267675"/>
            <a:ext cx="4324966" cy="33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222501"/>
            <a:ext cx="4209449" cy="33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222500"/>
            <a:ext cx="4209449" cy="33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22501"/>
            <a:ext cx="4209449" cy="33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20"/>
              <a:t>Power Law VS DMS (Avg. Degree 4, N = 5000)</a:t>
            </a:r>
            <a:endParaRPr sz="3020"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018"/>
              <a:t>Power Law VS DMS (Avg. Degree 4)</a:t>
            </a:r>
            <a:endParaRPr sz="282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464750"/>
            <a:ext cx="8520600" cy="3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300"/>
              <a:t>The DMS Model seems less robust to targeted attacks...</a:t>
            </a:r>
            <a:endParaRPr sz="230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2300"/>
              <a:t>What about if we use a different metric?</a:t>
            </a:r>
            <a:endParaRPr sz="230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300"/>
              <a:t>Will the results be the same?</a:t>
            </a:r>
            <a:endParaRPr sz="230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20"/>
              <a:t>Power Law VS DMS (Avg. Degree 4)</a:t>
            </a:r>
            <a:endParaRPr sz="302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526" y="1213450"/>
            <a:ext cx="4328824" cy="35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51" y="1213450"/>
            <a:ext cx="4328824" cy="35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20"/>
              <a:t>Power Law VS DMS (Avg. Degree 4)</a:t>
            </a:r>
            <a:endParaRPr sz="3020"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183" y="1262250"/>
            <a:ext cx="4139741" cy="359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00" y="1262250"/>
            <a:ext cx="4211131" cy="359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325"/>
            <a:ext cx="4921175" cy="49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18"/>
              <a:t>Power Law - Load-based attack - </a:t>
            </a:r>
            <a:r>
              <a:rPr lang="pt-PT" sz="3518"/>
              <a:t>𝛼</a:t>
            </a:r>
            <a:r>
              <a:rPr lang="pt-PT" sz="3018"/>
              <a:t> = 0.2 - N = 5000</a:t>
            </a:r>
            <a:endParaRPr sz="2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18">
              <a:solidFill>
                <a:srgbClr val="FF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275" y="571600"/>
            <a:ext cx="4222625" cy="42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448225" y="4129950"/>
            <a:ext cx="116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018"/>
              <a:t>Initial</a:t>
            </a:r>
            <a:endParaRPr sz="1820"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4957900" y="4129950"/>
            <a:ext cx="116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018"/>
              <a:t>Final</a:t>
            </a:r>
            <a:endParaRPr sz="1820"/>
          </a:p>
        </p:txBody>
      </p:sp>
      <p:sp>
        <p:nvSpPr>
          <p:cNvPr id="182" name="Google Shape;18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18"/>
              <a:t>DMS - Load-based attack - </a:t>
            </a:r>
            <a:r>
              <a:rPr lang="pt-PT" sz="3518"/>
              <a:t>𝛼</a:t>
            </a:r>
            <a:r>
              <a:rPr lang="pt-PT" sz="3018"/>
              <a:t> = 0.2 - N = 5000</a:t>
            </a:r>
            <a:endParaRPr sz="2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18">
              <a:solidFill>
                <a:srgbClr val="FF0000"/>
              </a:solidFill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5" y="725100"/>
            <a:ext cx="4266002" cy="426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177" y="725100"/>
            <a:ext cx="4266002" cy="426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1961900" y="725100"/>
            <a:ext cx="116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018"/>
              <a:t>Initial</a:t>
            </a:r>
            <a:endParaRPr sz="1820"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6433125" y="725100"/>
            <a:ext cx="116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018"/>
              <a:t>Final</a:t>
            </a:r>
            <a:endParaRPr sz="1820"/>
          </a:p>
        </p:txBody>
      </p:sp>
      <p:sp>
        <p:nvSpPr>
          <p:cNvPr id="192" name="Google Shape;19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Power Law and DMS comparison for 𝛼 = 0.2 </a:t>
            </a:r>
            <a:endParaRPr sz="3000"/>
          </a:p>
        </p:txBody>
      </p:sp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99" name="Google Shape;199;p31"/>
          <p:cNvGraphicFramePr/>
          <p:nvPr/>
        </p:nvGraphicFramePr>
        <p:xfrm>
          <a:off x="632100" y="1450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{B0C752DF-A056-4971-9551-3B8580D6FB81}</a:tableStyleId>
              </a:tblPr>
              <a:tblGrid>
                <a:gridCol w="262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Final values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Power Law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DMS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# of Nodes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3193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4483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# of Nodes w/ k &gt; 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2995 (94%)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4125 (92%)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# of Nodes in biggest comp.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2751 (86%)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1095 (24%)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# of Components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83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175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Average Degree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2.695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3.411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0" name="Google Shape;20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824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020"/>
              <a:t>Removing nodes one by one</a:t>
            </a:r>
            <a:endParaRPr sz="3020"/>
          </a:p>
        </p:txBody>
      </p:sp>
      <p:pic>
        <p:nvPicPr>
          <p:cNvPr id="62" name="Google Shape;62;p14" title="video-8-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101" y="1069230"/>
            <a:ext cx="4926899" cy="369518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70450"/>
            <a:ext cx="37476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2200">
                <a:solidFill>
                  <a:schemeClr val="dk1"/>
                </a:solidFill>
              </a:rPr>
              <a:t>Real-world networks are robust to random failures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200">
                <a:solidFill>
                  <a:schemeClr val="dk1"/>
                </a:solidFill>
              </a:rPr>
              <a:t>For targeted attacks, removing a minimal amount of nodes cripples the network.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020"/>
              <a:t>Power Grid</a:t>
            </a:r>
            <a:endParaRPr sz="3020"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50" y="1633025"/>
            <a:ext cx="5278175" cy="322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500" y="1893250"/>
            <a:ext cx="3401274" cy="270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311700" y="1403475"/>
            <a:ext cx="2542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N = 4941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&lt;k&gt; = 2.67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020"/>
              <a:t>Power Grid</a:t>
            </a:r>
            <a:endParaRPr sz="3020"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9100"/>
            <a:ext cx="4138230" cy="345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350" y="1219100"/>
            <a:ext cx="4187950" cy="345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11700" y="19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018"/>
              <a:t>Power Grid - Load-based attack - </a:t>
            </a:r>
            <a:r>
              <a:rPr lang="pt-PT" sz="3518"/>
              <a:t>𝛼</a:t>
            </a:r>
            <a:r>
              <a:rPr lang="pt-PT" sz="3018"/>
              <a:t> = 0.2</a:t>
            </a:r>
            <a:endParaRPr sz="2820"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8" y="890475"/>
            <a:ext cx="9113625" cy="425302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Conclusion</a:t>
            </a:r>
            <a:endParaRPr sz="3000"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PT" sz="1857"/>
              <a:t>How to attack a network?</a:t>
            </a:r>
            <a:endParaRPr sz="1857"/>
          </a:p>
          <a:p>
            <a:pPr marL="457200" lvl="0" indent="-346551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858"/>
              <a:buChar char="-"/>
            </a:pPr>
            <a:r>
              <a:rPr lang="pt-PT" sz="1857"/>
              <a:t>Degree</a:t>
            </a:r>
            <a:endParaRPr sz="1857"/>
          </a:p>
          <a:p>
            <a:pPr marL="457200" lvl="0" indent="-34655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58"/>
              <a:buChar char="-"/>
            </a:pPr>
            <a:r>
              <a:rPr lang="pt-PT" sz="1857"/>
              <a:t>Betweenness Centrality</a:t>
            </a:r>
            <a:endParaRPr sz="1857"/>
          </a:p>
          <a:p>
            <a:pPr marL="0" lvl="0" indent="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pt-PT" sz="1857"/>
              <a:t>Higher degree ⇒ More robustness</a:t>
            </a:r>
            <a:endParaRPr sz="1857"/>
          </a:p>
          <a:p>
            <a:pPr marL="457200" lvl="0" indent="-346551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858"/>
              <a:buChar char="-"/>
            </a:pPr>
            <a:r>
              <a:rPr lang="pt-PT" sz="1857"/>
              <a:t>Robustness ⟺ Number of nodes ⇒ Choose a DMS Model</a:t>
            </a:r>
            <a:endParaRPr sz="1857"/>
          </a:p>
          <a:p>
            <a:pPr marL="457200" lvl="0" indent="-34655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58"/>
              <a:buChar char="-"/>
            </a:pPr>
            <a:r>
              <a:rPr lang="pt-PT" sz="1857"/>
              <a:t>Robustness ⟺ Size of the giant component ⇒ Choose a Power Law Model</a:t>
            </a:r>
            <a:endParaRPr sz="1857"/>
          </a:p>
        </p:txBody>
      </p:sp>
      <p:sp>
        <p:nvSpPr>
          <p:cNvPr id="231" name="Google Shape;23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Thank you!</a:t>
            </a:r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926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020"/>
              <a:t>Networks as transportation systems</a:t>
            </a:r>
            <a:endParaRPr sz="302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300" y="245900"/>
            <a:ext cx="3578249" cy="465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854" y="1464725"/>
            <a:ext cx="3500332" cy="36298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020"/>
              <a:t>The Motter-Lai Model</a:t>
            </a:r>
            <a:endParaRPr sz="302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077" y="2770275"/>
            <a:ext cx="2353723" cy="18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675" y="3243725"/>
            <a:ext cx="4115626" cy="8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188" y="1403174"/>
            <a:ext cx="7495624" cy="8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20"/>
              <a:t>How to choose the initial node to attack?</a:t>
            </a:r>
            <a:endParaRPr sz="30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2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49400"/>
            <a:ext cx="8520600" cy="31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PT" sz="2800"/>
              <a:t>Random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PT" sz="2800"/>
              <a:t>Degree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PT" sz="2800"/>
              <a:t>Betweenness Centrality (Load)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PT" sz="2800"/>
              <a:t>Clustering Coefficient</a:t>
            </a:r>
            <a:endParaRPr sz="2800"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20"/>
              <a:t>Algorithm</a:t>
            </a:r>
            <a:endParaRPr sz="30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2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00" y="1017725"/>
            <a:ext cx="785678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20"/>
              <a:t>Algorithm</a:t>
            </a:r>
            <a:endParaRPr sz="30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2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00" y="1017725"/>
            <a:ext cx="785678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20"/>
              <a:t>Algorithm</a:t>
            </a:r>
            <a:endParaRPr sz="30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2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00" y="1017725"/>
            <a:ext cx="785678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3020"/>
              <a:t>Algorithm</a:t>
            </a:r>
            <a:endParaRPr sz="30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02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00" y="1017725"/>
            <a:ext cx="785678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Apresentação no Ecrã (16:9)</PresentationFormat>
  <Paragraphs>90</Paragraphs>
  <Slides>24</Slides>
  <Notes>24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A Series of Unfortunate Events in Complex Networks</vt:lpstr>
      <vt:lpstr>Removing nodes one by one</vt:lpstr>
      <vt:lpstr>Networks as transportation systems</vt:lpstr>
      <vt:lpstr>The Motter-Lai Model</vt:lpstr>
      <vt:lpstr>How to choose the initial node to attack? </vt:lpstr>
      <vt:lpstr>Algorithm </vt:lpstr>
      <vt:lpstr>Algorithm </vt:lpstr>
      <vt:lpstr>Algorithm </vt:lpstr>
      <vt:lpstr>Algorithm </vt:lpstr>
      <vt:lpstr>Algorithm </vt:lpstr>
      <vt:lpstr>The Giant Component Metric</vt:lpstr>
      <vt:lpstr>Power Law Avg. Degree 2 VS 4 (N = 5000) </vt:lpstr>
      <vt:lpstr>Power Law VS DMS (Avg. Degree 4, N = 5000)</vt:lpstr>
      <vt:lpstr>Power Law VS DMS (Avg. Degree 4)</vt:lpstr>
      <vt:lpstr>Power Law VS DMS (Avg. Degree 4)</vt:lpstr>
      <vt:lpstr>Power Law VS DMS (Avg. Degree 4)</vt:lpstr>
      <vt:lpstr>Power Law - Load-based attack - 𝛼 = 0.2 - N = 5000 </vt:lpstr>
      <vt:lpstr>DMS - Load-based attack - 𝛼 = 0.2 - N = 5000 </vt:lpstr>
      <vt:lpstr>Power Law and DMS comparison for 𝛼 = 0.2 </vt:lpstr>
      <vt:lpstr>Power Grid</vt:lpstr>
      <vt:lpstr>Power Grid</vt:lpstr>
      <vt:lpstr>Power Grid - Load-based attack - 𝛼 = 0.2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Series of Unfortunate Events in Complex Networks</dc:title>
  <cp:lastModifiedBy>Ana Paula Santos</cp:lastModifiedBy>
  <cp:revision>1</cp:revision>
  <dcterms:modified xsi:type="dcterms:W3CDTF">2021-11-15T19:48:31Z</dcterms:modified>
</cp:coreProperties>
</file>